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91" autoAdjust="0"/>
    <p:restoredTop sz="94660"/>
  </p:normalViewPr>
  <p:slideViewPr>
    <p:cSldViewPr snapToGrid="0">
      <p:cViewPr varScale="1">
        <p:scale>
          <a:sx n="76" d="100"/>
          <a:sy n="76" d="100"/>
        </p:scale>
        <p:origin x="64" y="1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07FAE-0B7F-4F87-B763-8641DE2B12EA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F970E-1050-4D98-A2C5-1ECB36D70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821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94492-B8E6-4F6C-92F0-255575772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6B23F0-C5D7-4CFF-B3D5-2EBA9F89B3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1E264-D9F2-4C80-A9B0-C7F9E280F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8168-CA78-49BB-8E9C-0919DF286B88}" type="datetime1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7BA96-2709-4987-B699-8E8DECCCF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31B13-CB63-4BA3-AAE6-E44F54BBD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246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BD7EE-2458-4917-8ED2-CAEB7B444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4690BE-446F-4080-93B0-BB18A95FC2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C957AD-E8DE-4186-942B-0F015A799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5A18-7E3D-4081-B927-E0B70CD1286C}" type="datetime1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105FB-A26E-4FAE-A9C0-2E6D90875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00759-DDC8-4B6E-9937-1925A8F30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45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23A448-9B3B-4540-9844-0DE85DBCF0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0AB321-518B-4868-9B50-2FDB09FA5C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B1065-DE7C-4551-AE31-8D9315248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A4AF-7CC1-41AB-A651-AADA5C09983D}" type="datetime1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B15EA3-8DFE-4218-B217-B8317CF2D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C91CE3-F2A8-409C-A7DA-7F12DA325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787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0F3AB-B0A8-4B1F-B1F8-3C50A81B4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EE4A9-134D-4720-B306-D3E895385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6222C-B56C-4317-AA07-2F8EDC71F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7FF9-6C04-4A70-AE1E-72BEB29C0585}" type="datetime1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7EF64-9057-4D2A-9452-B173761C9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EF9961-BA8A-4009-8E4A-138DC10E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33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C5DD6-CEC9-45A3-B3D8-FB6EF3EC0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A18445-C17B-4924-AC34-AD90ED8AC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9C4CC-EB5C-4FDC-9CDC-E92183C1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2C6FA-EA4A-43B3-85CC-3B5197D825C6}" type="datetime1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300FE-7BA6-4A61-A9C0-7A6A8E096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C5A98-B4EB-4C83-A2FD-33ECF85DE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508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778CC-B43D-4849-A97A-5E442CD16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4C57B-9B0A-48B5-8059-820FA5EDB5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71A6E8-8D7A-4CD0-842D-924B9D65C2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87C7BB-B491-47BB-B225-8178E2A0F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104ED-E5BC-478E-A3C3-5A3B9F0898F9}" type="datetime1">
              <a:rPr lang="en-US" smtClean="0"/>
              <a:t>6/13/2019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FA5CF7-3426-4025-8ADD-D7F10FCEF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367C32-CDE7-4A8A-8175-E787390F1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429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4BE42-32A6-4735-9B57-A4D5E3C92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470331-5A77-48A2-B289-2258A954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F1DF5B-B445-43C1-BD7D-F6930260E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3B8898-DA02-43C9-A4EC-397C59B329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C651A7-245A-4557-A7E4-DB97192980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5DE19A-5FA3-490C-B709-E9EE8EB0C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B4AC-FA16-4F77-B69F-AA14FAD598D2}" type="datetime1">
              <a:rPr lang="en-US" smtClean="0"/>
              <a:t>6/13/2019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693130-A46C-485B-87A0-8700D7B84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F62CB9-A096-41C2-A7D2-6BF4E8533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588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02EDA-7634-4EFB-848D-5DBB042A3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F82B26-8583-41BD-BB27-02170D798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7DD2-7263-4FEF-B097-23A27D5C2EA9}" type="datetime1">
              <a:rPr lang="en-US" smtClean="0"/>
              <a:t>6/13/2019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9DF50C-C524-434D-ABDE-CD343F3B9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2DCDA0-3A51-45F7-91AB-447665176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075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FD690B-4A5D-4297-BBF2-8EC0FCF75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D475-61F2-41AA-B8FB-FC31F68700E2}" type="datetime1">
              <a:rPr lang="en-US" smtClean="0"/>
              <a:t>6/13/2019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0A27E2-D089-43A2-89EB-058141A1D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C59DD-43CA-4AA0-AFB2-9C87771C7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8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4D640-FED8-439D-9DD8-C8317BECD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DEC1B-5ADB-45C0-9C1F-33E6FD92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570357-A0AE-46FD-9A46-1C660BE2AE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EBD3B5-004E-4E2E-963B-6C049A61B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406D-C6DF-4750-A29A-E2C429414570}" type="datetime1">
              <a:rPr lang="en-US" smtClean="0"/>
              <a:t>6/13/2019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F7781A-510D-4243-9A78-38FB143EB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580AD6-4310-400B-BFE7-C03263612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18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AE7E4-CA92-41F4-B7EE-C0A35AFA8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93F9CE-D78E-4D28-ADCA-1B7AC4AA94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58C817-643C-4876-9C25-F297544FCA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76A419-3FD4-4B09-B74E-A01EE5E2F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BB7C-AADF-4279-8172-F691F13A1CC6}" type="datetime1">
              <a:rPr lang="en-US" smtClean="0"/>
              <a:t>6/13/2019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2F6D7-5837-4C22-8E7A-DFF3C62C9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4AAD67-7D12-4387-BFF2-719FC6298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839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6D90D0-5F90-4A9D-8CF6-8E44840C9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5E1524-41DD-4441-8232-ADF1B3E0AE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091E8-0F7B-4C8C-B76C-C2735D3DE8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7921F-416F-4AAB-B892-52E0110AA802}" type="datetime1">
              <a:rPr lang="en-US" smtClean="0"/>
              <a:t>6/13/2019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7ADB4-3713-43BF-BDE3-5BE174F67D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FC758-D115-4C52-B43B-09A2903A08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948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ve.mitre.org/" TargetMode="External"/><Relationship Id="rId2" Type="http://schemas.openxmlformats.org/officeDocument/2006/relationships/hyperlink" Target="https://nvd.nist.gov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kb.cert.org/vuls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tsb.gov/investigations/AccidentReports/Pages/AccidentReports.aspx" TargetMode="External"/><Relationship Id="rId2" Type="http://schemas.openxmlformats.org/officeDocument/2006/relationships/hyperlink" Target="https://www.faa.gov/data_research/accident_incident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D6ED1-4475-4F4E-8AD9-D46751642C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Threats and Threat Analysis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B1CD45-DBE1-4C7B-834F-D78C4F5447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Marilyn Wolf and </a:t>
            </a:r>
            <a:r>
              <a:rPr lang="en-US" dirty="0" err="1"/>
              <a:t>Dimitrios</a:t>
            </a:r>
            <a:r>
              <a:rPr lang="en-US" dirty="0"/>
              <a:t> </a:t>
            </a:r>
            <a:r>
              <a:rPr lang="en-US" dirty="0" err="1"/>
              <a:t>Serpanos</a:t>
            </a:r>
            <a:endParaRPr lang="en-US" dirty="0"/>
          </a:p>
          <a:p>
            <a:r>
              <a:rPr lang="en-US" dirty="0"/>
              <a:t>Safe and Secure Cyber-Physical Systems and Internet-of-Things Systems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F523B3-C20D-40C2-805C-E8E716387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1318347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8CC2B-CCFA-4ED7-9A73-AC971403F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NTSB crash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A2EF14-C38A-4E57-A9DD-0149EA3C5AA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An executive summary provides a short description.</a:t>
            </a:r>
          </a:p>
          <a:p>
            <a:pPr lvl="0"/>
            <a:r>
              <a:rPr lang="en-US" dirty="0"/>
              <a:t>A factual information section describes the crash narrative, injuries, emergency response, </a:t>
            </a:r>
            <a:r>
              <a:rPr lang="en-US" dirty="0" err="1"/>
              <a:t>motorcoach</a:t>
            </a:r>
            <a:r>
              <a:rPr lang="en-US" dirty="0"/>
              <a:t>, highway and grade crossing, railroad operations, motor carrier operations, </a:t>
            </a:r>
            <a:r>
              <a:rPr lang="en-US" dirty="0" err="1"/>
              <a:t>motorcoach</a:t>
            </a:r>
            <a:r>
              <a:rPr lang="en-US" dirty="0"/>
              <a:t> driver, weather and roadway conditions.</a:t>
            </a:r>
          </a:p>
          <a:p>
            <a:pPr lvl="0"/>
            <a:r>
              <a:rPr lang="en-US" dirty="0"/>
              <a:t>An analysis section considers the </a:t>
            </a:r>
            <a:r>
              <a:rPr lang="en-US" dirty="0" err="1"/>
              <a:t>motorcoach</a:t>
            </a:r>
            <a:r>
              <a:rPr lang="en-US" dirty="0"/>
              <a:t> driver and train crew, the grade crossing, and emergency egress and extrication.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6173F09-7DA4-4137-B806-7E2BEA33234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/>
              <a:t>A conclusions section describes finding and probable cause.</a:t>
            </a:r>
          </a:p>
          <a:p>
            <a:pPr lvl="0"/>
            <a:r>
              <a:rPr lang="en-US" dirty="0"/>
              <a:t>A recommendations section provides new recommendations as well as recommendations reiterated and reclassified in the report.</a:t>
            </a:r>
          </a:p>
          <a:p>
            <a:pPr lvl="0"/>
            <a:r>
              <a:rPr lang="en-US" dirty="0"/>
              <a:t>An appendix describes the investigators and parties to the investigation.</a:t>
            </a:r>
          </a:p>
          <a:p>
            <a:pPr lvl="0"/>
            <a:r>
              <a:rPr lang="en-US" dirty="0"/>
              <a:t>A list of references is provided, as is a list of figures and tables as well as acronyms and abbreviations.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24B5EB-A249-4017-9749-1C2A3B001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1795706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1919B-0DBB-4F0F-867A-10045EBA3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vulnerability databases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9EFE55-BA29-466A-B5DB-470E1DC06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The NIST National Vulnerability Database (NVD) (</a:t>
            </a:r>
            <a:r>
              <a:rPr lang="en-US" u="sng" dirty="0">
                <a:hlinkClick r:id="rId2"/>
              </a:rPr>
              <a:t>https://nvd.nist.gov/</a:t>
            </a:r>
            <a:r>
              <a:rPr lang="en-US" dirty="0"/>
              <a:t>) is the U. S. government repository of vulnerability management data.</a:t>
            </a:r>
          </a:p>
          <a:p>
            <a:pPr lvl="0"/>
            <a:r>
              <a:rPr lang="en-US" dirty="0"/>
              <a:t>Common Vulnerabilities and Exposures CVE® (</a:t>
            </a:r>
            <a:r>
              <a:rPr lang="en-US" u="sng" dirty="0">
                <a:hlinkClick r:id="rId3"/>
              </a:rPr>
              <a:t>https://cve.mitre.org</a:t>
            </a:r>
            <a:r>
              <a:rPr lang="en-US" dirty="0"/>
              <a:t>) is a database of publicly known vulnerabilities. CVE data is used in NVD.</a:t>
            </a:r>
          </a:p>
          <a:p>
            <a:pPr lvl="0"/>
            <a:r>
              <a:rPr lang="en-US" dirty="0"/>
              <a:t>The CERT Vulnerability Notes Database (</a:t>
            </a:r>
            <a:r>
              <a:rPr lang="en-US" u="sng" dirty="0">
                <a:hlinkClick r:id="rId4"/>
              </a:rPr>
              <a:t>https://www.kb.cert.org/vuls/</a:t>
            </a:r>
            <a:r>
              <a:rPr lang="en-US" dirty="0"/>
              <a:t>) provides a set of Vulnerability Notes that include technical descriptions, remediation notes, and affected vendors.</a:t>
            </a:r>
          </a:p>
          <a:p>
            <a:pPr lvl="0"/>
            <a:r>
              <a:rPr lang="en-US" dirty="0"/>
              <a:t>The Common Vulnerability Scoring System (CVSS) defines metrics for IT-oriented vulnerabilities.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453E71-44B2-4B09-91EE-A7BB424D1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892729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8EDA8-A8F1-4D76-84DA-6DD8AF23C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CVE entry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D48340-F2F9-4F98-8518-46CB713B5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 current description provides a summary.</a:t>
            </a:r>
          </a:p>
          <a:p>
            <a:pPr lvl="0"/>
            <a:r>
              <a:rPr lang="en-US" dirty="0"/>
              <a:t>Impact describes severity and metrics for CVS versions 3.0 and 2.0.</a:t>
            </a:r>
          </a:p>
          <a:p>
            <a:pPr lvl="0"/>
            <a:r>
              <a:rPr lang="en-US" dirty="0"/>
              <a:t>References to advisories, solutions, and tools are provided.</a:t>
            </a:r>
          </a:p>
          <a:p>
            <a:pPr lvl="0"/>
            <a:r>
              <a:rPr lang="en-US" dirty="0"/>
              <a:t>Vulnerability type is identified.</a:t>
            </a:r>
          </a:p>
          <a:p>
            <a:pPr lvl="0"/>
            <a:r>
              <a:rPr lang="en-US" dirty="0"/>
              <a:t>Vulnerable software and versions are provided.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BB2960-AC40-45DC-BBF9-65CB161F0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2350216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B5FBB-8D2B-4D44-8EE6-0FD8A39B0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Improper authorization threats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28301-7233-40C0-8F12-FB7C29B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Authorization domain governs access to data.</a:t>
            </a:r>
          </a:p>
          <a:p>
            <a:pPr lvl="1"/>
            <a:r>
              <a:rPr lang="en-US" dirty="0"/>
              <a:t>Domain size should balance efficiency vs. protection.</a:t>
            </a:r>
          </a:p>
          <a:p>
            <a:pPr lvl="1"/>
            <a:r>
              <a:rPr lang="en-US" dirty="0"/>
              <a:t>Domains should be designed considering both safety and security.</a:t>
            </a:r>
          </a:p>
          <a:p>
            <a:r>
              <a:rPr lang="en-US" dirty="0"/>
              <a:t>Software safety threats:</a:t>
            </a:r>
          </a:p>
          <a:p>
            <a:pPr lvl="1"/>
            <a:r>
              <a:rPr lang="en-US" dirty="0"/>
              <a:t>Poor numerical algorithms.</a:t>
            </a:r>
          </a:p>
          <a:p>
            <a:pPr lvl="1"/>
            <a:r>
              <a:rPr lang="en-US" dirty="0"/>
              <a:t>Hardware flaws.</a:t>
            </a:r>
          </a:p>
          <a:p>
            <a:pPr lvl="1"/>
            <a:r>
              <a:rPr lang="en-US" dirty="0"/>
              <a:t>Cosmic rays and other externally-induced faults.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F7261B-D340-44BD-957B-71D861E06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504494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FB7BC-7311-434C-86EB-22027F8FD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Iterative threat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AB7C76-56F8-48B4-9F18-EE75704BEE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Safety typically operates over long time scales while security reacts quickly.</a:t>
            </a:r>
          </a:p>
          <a:p>
            <a:r>
              <a:rPr lang="en-US" dirty="0"/>
              <a:t>Revisit threat analysis:</a:t>
            </a:r>
          </a:p>
          <a:p>
            <a:pPr lvl="1"/>
            <a:r>
              <a:rPr lang="en-US" dirty="0"/>
              <a:t>Several times during design.</a:t>
            </a:r>
          </a:p>
          <a:p>
            <a:pPr lvl="1"/>
            <a:r>
              <a:rPr lang="en-US" dirty="0"/>
              <a:t>Post-deployment.</a:t>
            </a:r>
          </a:p>
          <a:p>
            <a:r>
              <a:rPr lang="en-US" dirty="0"/>
              <a:t>Requirements safety/security:</a:t>
            </a:r>
          </a:p>
          <a:p>
            <a:pPr lvl="1"/>
            <a:r>
              <a:rPr lang="en-US" dirty="0"/>
              <a:t>define a post-deploy schedule for vulnerability analysis;</a:t>
            </a:r>
          </a:p>
          <a:p>
            <a:pPr lvl="1"/>
            <a:r>
              <a:rPr lang="en-US" dirty="0"/>
              <a:t>develop a plan to handle zero-day vulnerabilities;</a:t>
            </a:r>
          </a:p>
          <a:p>
            <a:pPr lvl="1"/>
            <a:r>
              <a:rPr lang="en-US" dirty="0"/>
              <a:t>develop </a:t>
            </a:r>
            <a:r>
              <a:rPr lang="en-US" dirty="0" err="1"/>
              <a:t>critieria</a:t>
            </a:r>
            <a:r>
              <a:rPr lang="en-US" dirty="0"/>
              <a:t> under which  these plans are revisited both  during later design phases and after deployment.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0171CC-B596-4215-9BAF-645ED147D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8063062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4FCDB-7E37-4412-8E97-2E4634AF0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 phase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A4803-C431-4102-A20E-47566D9FB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Architectural design:</a:t>
            </a:r>
          </a:p>
          <a:p>
            <a:pPr lvl="1"/>
            <a:r>
              <a:rPr lang="en-US" dirty="0"/>
              <a:t>Uses threat analysis.</a:t>
            </a:r>
          </a:p>
          <a:p>
            <a:pPr lvl="1"/>
            <a:r>
              <a:rPr lang="en-US" dirty="0"/>
              <a:t>Updates threat analysis to include architectural information.</a:t>
            </a:r>
          </a:p>
          <a:p>
            <a:r>
              <a:rPr lang="en-US" dirty="0"/>
              <a:t>Newly-identified vulnerability possibilities:</a:t>
            </a:r>
          </a:p>
          <a:p>
            <a:pPr lvl="1"/>
            <a:r>
              <a:rPr lang="en-US" dirty="0"/>
              <a:t>The new vulnerability may be a variation of one that was previously considered in the design process.</a:t>
            </a:r>
          </a:p>
          <a:p>
            <a:pPr lvl="1"/>
            <a:r>
              <a:rPr lang="en-US" dirty="0"/>
              <a:t>The new vulnerability may present new threat cases.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3B7E5A-6922-43D9-94AB-41548679E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41519272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9BA01-5F7E-450D-9282-DB417FA8F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Threat mitigation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F0ED66B-7CD8-45B7-8F4C-2202971FD2C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Pre-deployment:</a:t>
            </a:r>
          </a:p>
          <a:p>
            <a:pPr lvl="1"/>
            <a:r>
              <a:rPr lang="en-US" dirty="0"/>
              <a:t>McGraw identifies static analysis, risk analysis, penetration testing for security, risk-based software testing.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7AE91C-CCD5-45F1-A6B1-C4119640A04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Post-deployment:</a:t>
            </a:r>
          </a:p>
          <a:p>
            <a:pPr lvl="1"/>
            <a:r>
              <a:rPr lang="en-US" dirty="0"/>
              <a:t>Emphasize resilience of safety-critical systems to both security and safety threats.</a:t>
            </a:r>
          </a:p>
          <a:p>
            <a:pPr lvl="1"/>
            <a:r>
              <a:rPr lang="en-US" dirty="0"/>
              <a:t>Test software updates for physical </a:t>
            </a:r>
            <a:r>
              <a:rPr lang="en-US"/>
              <a:t>plant issues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9A54EA-DCAC-492A-BE55-41C70F253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520468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23F73-F3BF-4C37-A43E-0B1FC327D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Vulnerabilities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13E0A-E3C1-4F3B-910C-6F40FF2266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Vulnerability in safety: design flaw or improper use of a system.</a:t>
            </a:r>
          </a:p>
          <a:p>
            <a:r>
              <a:rPr lang="en-US" dirty="0"/>
              <a:t>May result in a safety hazard, security threat, or both.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1C246B-45B9-4A15-ADF8-90B23CA0A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2246621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F6767-A01F-47DD-AD1E-BCBB4C422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threats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5D5A67-6DF8-400A-8F38-DEF430D493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Hierarchy of security concerns:</a:t>
            </a:r>
          </a:p>
          <a:p>
            <a:pPr lvl="1"/>
            <a:r>
              <a:rPr lang="en-US" dirty="0"/>
              <a:t>A vulnerability is a system security weakness.</a:t>
            </a:r>
          </a:p>
          <a:p>
            <a:pPr lvl="1"/>
            <a:r>
              <a:rPr lang="en-US" dirty="0"/>
              <a:t>A threat is a possible means to exploit a vulnerability.</a:t>
            </a:r>
          </a:p>
          <a:p>
            <a:pPr lvl="1"/>
            <a:r>
              <a:rPr lang="en-US" dirty="0"/>
              <a:t>An exploit is software that can be used by an attacker to take advantage of a vulnerability.</a:t>
            </a:r>
          </a:p>
          <a:p>
            <a:pPr lvl="1"/>
            <a:r>
              <a:rPr lang="en-US" dirty="0"/>
              <a:t>An attack is an implementation of a threat.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E71BB7-73C8-458B-9DB1-1513865AC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267702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13E0-1E03-4E94-819A-3920A0A47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Compound threats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A4C8A9-6EA6-41CF-A276-584A57ABE16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/>
              <a:t>compound threat</a:t>
            </a:r>
            <a:r>
              <a:rPr lang="en-US" dirty="0"/>
              <a:t> includes both security and safety threats.</a:t>
            </a:r>
          </a:p>
          <a:p>
            <a:r>
              <a:rPr lang="en-US" dirty="0"/>
              <a:t>Allow attackers to extend their attacks into the physical world.</a:t>
            </a:r>
          </a:p>
          <a:p>
            <a:r>
              <a:rPr lang="en-US" dirty="0"/>
              <a:t>Threat tree for malicious exercise of an unstable mode.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4FED76-7B26-40C0-9B91-ACF06E9AA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DDCDBCD-B178-4923-AF8B-8710BF7DD57C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334" y="1825625"/>
            <a:ext cx="388133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865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6E230-ADC8-4646-B07D-97FD9F916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Threat analysis models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D566F0-B5C9-4E1B-96AA-37000CFB90D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Find </a:t>
                </a:r>
                <a:r>
                  <a:rPr lang="en-US" dirty="0" err="1"/>
                  <a:t>cutsets</a:t>
                </a:r>
                <a:r>
                  <a:rPr lang="en-US" dirty="0"/>
                  <a:t> of threat trees:</a:t>
                </a:r>
              </a:p>
              <a:p>
                <a:pPr lvl="1"/>
                <a:r>
                  <a:rPr lang="en-US" dirty="0"/>
                  <a:t>Combination of safety and security.</a:t>
                </a:r>
              </a:p>
              <a:p>
                <a:pPr lvl="1"/>
                <a:r>
                  <a:rPr lang="en-US" dirty="0"/>
                  <a:t>All-safety or all-security.</a:t>
                </a:r>
              </a:p>
              <a:p>
                <a:r>
                  <a:rPr lang="en-US" dirty="0"/>
                  <a:t>Generalize risk priority number: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/>
                      <m:t> 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𝑆</m:t>
                        </m:r>
                      </m:e>
                      <m:sub>
                        <m:r>
                          <a:rPr lang="en-US" i="1"/>
                          <m:t>𝑓</m:t>
                        </m:r>
                      </m:sub>
                    </m:sSub>
                    <m:r>
                      <a:rPr lang="en-US" i="1"/>
                      <m:t>, 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𝑂</m:t>
                        </m:r>
                      </m:e>
                      <m:sub>
                        <m:r>
                          <a:rPr lang="en-US" i="1"/>
                          <m:t>𝑓</m:t>
                        </m:r>
                      </m:sub>
                    </m:sSub>
                    <m:r>
                      <a:rPr lang="en-US" i="1"/>
                      <m:t>, 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𝐷</m:t>
                        </m:r>
                      </m:e>
                      <m:sub>
                        <m:r>
                          <a:rPr lang="en-US" i="1"/>
                          <m:t>𝑓</m:t>
                        </m:r>
                      </m:sub>
                    </m:sSub>
                  </m:oMath>
                </a14:m>
                <a:r>
                  <a:rPr lang="en-US" dirty="0"/>
                  <a:t> for safety, occurrence, and detection factors.</a:t>
                </a:r>
              </a:p>
              <a:p>
                <a:pPr lvl="1"/>
                <a:r>
                  <a:rPr lang="en-US" dirty="0"/>
                  <a:t>Vulnerability priority number </a:t>
                </a:r>
                <a14:m>
                  <m:oMath xmlns:m="http://schemas.openxmlformats.org/officeDocument/2006/math">
                    <m:r>
                      <a:rPr lang="en-US" i="1"/>
                      <m:t>𝑉𝑃𝑁</m:t>
                    </m:r>
                    <m:r>
                      <a:rPr lang="en-US" i="1"/>
                      <m:t>= 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𝑆</m:t>
                        </m:r>
                      </m:e>
                      <m:sub>
                        <m:r>
                          <a:rPr lang="en-US" i="1"/>
                          <m:t>𝑣</m:t>
                        </m:r>
                      </m:sub>
                    </m:sSub>
                    <m:r>
                      <a:rPr lang="en-US" i="1"/>
                      <m:t>×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𝑂</m:t>
                        </m:r>
                      </m:e>
                      <m:sub>
                        <m:r>
                          <a:rPr lang="en-US" i="1"/>
                          <m:t>𝑣</m:t>
                        </m:r>
                      </m:sub>
                    </m:sSub>
                    <m:r>
                      <a:rPr lang="en-US" i="1"/>
                      <m:t>×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𝐷</m:t>
                        </m:r>
                      </m:e>
                      <m:sub>
                        <m:r>
                          <a:rPr lang="en-US" i="1"/>
                          <m:t>𝑣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Threat priority number </a:t>
                </a:r>
                <a14:m>
                  <m:oMath xmlns:m="http://schemas.openxmlformats.org/officeDocument/2006/math">
                    <m:r>
                      <a:rPr lang="en-US" i="1"/>
                      <m:t>𝑇𝑃𝑁</m:t>
                    </m:r>
                    <m:r>
                      <a:rPr lang="en-US" i="1"/>
                      <m:t>= </m:t>
                    </m:r>
                    <m:r>
                      <a:rPr lang="en-US" i="1"/>
                      <m:t>𝑅𝑃𝑁</m:t>
                    </m:r>
                    <m:r>
                      <a:rPr lang="en-US" i="1"/>
                      <m:t>+</m:t>
                    </m:r>
                    <m:r>
                      <a:rPr lang="en-US" i="1"/>
                      <m:t>𝑉𝑃𝑁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D566F0-B5C9-4E1B-96AA-37000CFB90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DF9283-B43E-4CE7-9848-25F6B5E14E6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Functional Hazard Analysis Worksheet:</a:t>
            </a:r>
          </a:p>
          <a:p>
            <a:pPr lvl="1"/>
            <a:r>
              <a:rPr lang="en-US" dirty="0"/>
              <a:t>The security vulnerability.</a:t>
            </a:r>
          </a:p>
          <a:p>
            <a:pPr lvl="1"/>
            <a:r>
              <a:rPr lang="en-US" dirty="0"/>
              <a:t>Tools and methods used for the attack.</a:t>
            </a:r>
          </a:p>
          <a:p>
            <a:pPr lvl="1"/>
            <a:r>
              <a:rPr lang="en-US" dirty="0"/>
              <a:t>Access mode for the attack.</a:t>
            </a:r>
          </a:p>
          <a:p>
            <a:pPr lvl="1"/>
            <a:r>
              <a:rPr lang="en-US" dirty="0"/>
              <a:t>Results of the attack.</a:t>
            </a:r>
          </a:p>
          <a:p>
            <a:pPr lvl="1"/>
            <a:r>
              <a:rPr lang="en-US" dirty="0"/>
              <a:t>Relationship of the attack to safety.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D50446-2A5E-4FB9-AEA5-E0DA287E0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3026983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F1334F3-61A1-430D-925D-FDFFB2FC1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 Hazard Analysis Worksheet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1305DB19-2F99-4F9A-89AD-716BC5EF17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8477893"/>
              </p:ext>
            </p:extLst>
          </p:nvPr>
        </p:nvGraphicFramePr>
        <p:xfrm>
          <a:off x="838200" y="1826998"/>
          <a:ext cx="9147815" cy="520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9563">
                  <a:extLst>
                    <a:ext uri="{9D8B030D-6E8A-4147-A177-3AD203B41FA5}">
                      <a16:colId xmlns:a16="http://schemas.microsoft.com/office/drawing/2014/main" val="491866166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3871157797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1771340226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3139160480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2254264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Threat ID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Life cycle phase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Activity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State/Mode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Function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45654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Identifier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Phase analyzed  by risk assessment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Actions performed within life cycle phase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System state or mode for the hazard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System function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6418543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59BD60-A191-4F98-B5A7-37A3239D8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EC1814D-14F4-4DDB-B2D7-8A3496CA62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819348"/>
              </p:ext>
            </p:extLst>
          </p:nvPr>
        </p:nvGraphicFramePr>
        <p:xfrm>
          <a:off x="838200" y="2549715"/>
          <a:ext cx="9147815" cy="520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9563">
                  <a:extLst>
                    <a:ext uri="{9D8B030D-6E8A-4147-A177-3AD203B41FA5}">
                      <a16:colId xmlns:a16="http://schemas.microsoft.com/office/drawing/2014/main" val="1040560425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2197720596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1925728535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1450982508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10816419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Vulnerability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Attack Tools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Access Mode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Results of Attack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Relationship to Safety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2387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Security vulnerability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Tools and methods used for attack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Unauthorized access, use, etc.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System compromise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How security violation results in safety failure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499213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2C10012-94FE-416E-BE93-2A0B3E1279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351146"/>
              </p:ext>
            </p:extLst>
          </p:nvPr>
        </p:nvGraphicFramePr>
        <p:xfrm>
          <a:off x="838200" y="3272432"/>
          <a:ext cx="9147815" cy="520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9563">
                  <a:extLst>
                    <a:ext uri="{9D8B030D-6E8A-4147-A177-3AD203B41FA5}">
                      <a16:colId xmlns:a16="http://schemas.microsoft.com/office/drawing/2014/main" val="3691743954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3768044778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3330718142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3030513607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16944225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Functional failure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Threat Description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System Item(s)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Causal Factor Description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Mishap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98102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Detailed description of failure mode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Detailed description of threat conditions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Portion of the system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Causes of failure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Description of failure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67054603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35249D7-3902-4172-918C-EE8E86E833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9659777"/>
              </p:ext>
            </p:extLst>
          </p:nvPr>
        </p:nvGraphicFramePr>
        <p:xfrm>
          <a:off x="838199" y="3995149"/>
          <a:ext cx="9147815" cy="520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9563">
                  <a:extLst>
                    <a:ext uri="{9D8B030D-6E8A-4147-A177-3AD203B41FA5}">
                      <a16:colId xmlns:a16="http://schemas.microsoft.com/office/drawing/2014/main" val="1591854440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1572255070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3508429896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2654726016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16435120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Effect(s)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Existing Mitigations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Software Control Category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Initial TPN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Software Criticality Index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90456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Effects on life, limb, property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Existing means to mitigate failure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Degree of autonomy of software function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Initial threat assessment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Criticality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884730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D7BA89B-F837-4486-AA90-6FDF19A4A1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399930"/>
              </p:ext>
            </p:extLst>
          </p:nvPr>
        </p:nvGraphicFramePr>
        <p:xfrm>
          <a:off x="838198" y="4717866"/>
          <a:ext cx="9147815" cy="520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9563">
                  <a:extLst>
                    <a:ext uri="{9D8B030D-6E8A-4147-A177-3AD203B41FA5}">
                      <a16:colId xmlns:a16="http://schemas.microsoft.com/office/drawing/2014/main" val="909333377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1080963575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3903955929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4064636180"/>
                    </a:ext>
                  </a:extLst>
                </a:gridCol>
                <a:gridCol w="1829563">
                  <a:extLst>
                    <a:ext uri="{9D8B030D-6E8A-4147-A177-3AD203B41FA5}">
                      <a16:colId xmlns:a16="http://schemas.microsoft.com/office/drawing/2014/main" val="3592198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Target TPN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Causal Factor Risk Level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Recommended Mitigations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Comments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Follow-On Actions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9172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Projected threat after mitigation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Potential for causal factors to occur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Methods to reduce threat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Relevant additional information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Further work to better understand threat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633243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3647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84589-489F-46AD-A2FF-12FAF31A2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Failure Mode Effects Analysis worksheet for threats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CBFB2CD6-55DC-4092-A200-A514C5B63C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277176"/>
              </p:ext>
            </p:extLst>
          </p:nvPr>
        </p:nvGraphicFramePr>
        <p:xfrm>
          <a:off x="838199" y="1912259"/>
          <a:ext cx="9790650" cy="520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8130">
                  <a:extLst>
                    <a:ext uri="{9D8B030D-6E8A-4147-A177-3AD203B41FA5}">
                      <a16:colId xmlns:a16="http://schemas.microsoft.com/office/drawing/2014/main" val="394639639"/>
                    </a:ext>
                  </a:extLst>
                </a:gridCol>
                <a:gridCol w="1958130">
                  <a:extLst>
                    <a:ext uri="{9D8B030D-6E8A-4147-A177-3AD203B41FA5}">
                      <a16:colId xmlns:a16="http://schemas.microsoft.com/office/drawing/2014/main" val="3141244642"/>
                    </a:ext>
                  </a:extLst>
                </a:gridCol>
                <a:gridCol w="1958130">
                  <a:extLst>
                    <a:ext uri="{9D8B030D-6E8A-4147-A177-3AD203B41FA5}">
                      <a16:colId xmlns:a16="http://schemas.microsoft.com/office/drawing/2014/main" val="2424132630"/>
                    </a:ext>
                  </a:extLst>
                </a:gridCol>
                <a:gridCol w="1958130">
                  <a:extLst>
                    <a:ext uri="{9D8B030D-6E8A-4147-A177-3AD203B41FA5}">
                      <a16:colId xmlns:a16="http://schemas.microsoft.com/office/drawing/2014/main" val="1240274334"/>
                    </a:ext>
                  </a:extLst>
                </a:gridCol>
                <a:gridCol w="1958130">
                  <a:extLst>
                    <a:ext uri="{9D8B030D-6E8A-4147-A177-3AD203B41FA5}">
                      <a16:colId xmlns:a16="http://schemas.microsoft.com/office/drawing/2014/main" val="5035400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Function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Potential Failure Mode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Potential Effect(s) of Failure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</a:t>
                      </a:r>
                      <a:r>
                        <a:rPr lang="en-US" sz="1100" baseline="-25000">
                          <a:effectLst/>
                        </a:rPr>
                        <a:t>f</a:t>
                      </a:r>
                      <a:r>
                        <a:rPr lang="en-US" sz="1100">
                          <a:effectLst/>
                        </a:rPr>
                        <a:t>, S</a:t>
                      </a:r>
                      <a:r>
                        <a:rPr lang="en-US" sz="1100" baseline="-25000">
                          <a:effectLst/>
                        </a:rPr>
                        <a:t>v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Potential Cause(s) of Failure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37751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Function being analyzed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Detailed description of failure conditions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Results of failure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Severity of failure, vulnerability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Causes of failure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3269359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6430DF-1954-4420-B1BA-DDFF93BD9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101B67F-5660-4D36-BC03-D4E96D918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052992"/>
              </p:ext>
            </p:extLst>
          </p:nvPr>
        </p:nvGraphicFramePr>
        <p:xfrm>
          <a:off x="838198" y="2654340"/>
          <a:ext cx="9790650" cy="520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8130">
                  <a:extLst>
                    <a:ext uri="{9D8B030D-6E8A-4147-A177-3AD203B41FA5}">
                      <a16:colId xmlns:a16="http://schemas.microsoft.com/office/drawing/2014/main" val="2603349420"/>
                    </a:ext>
                  </a:extLst>
                </a:gridCol>
                <a:gridCol w="1958130">
                  <a:extLst>
                    <a:ext uri="{9D8B030D-6E8A-4147-A177-3AD203B41FA5}">
                      <a16:colId xmlns:a16="http://schemas.microsoft.com/office/drawing/2014/main" val="1380407373"/>
                    </a:ext>
                  </a:extLst>
                </a:gridCol>
                <a:gridCol w="1958130">
                  <a:extLst>
                    <a:ext uri="{9D8B030D-6E8A-4147-A177-3AD203B41FA5}">
                      <a16:colId xmlns:a16="http://schemas.microsoft.com/office/drawing/2014/main" val="3153118350"/>
                    </a:ext>
                  </a:extLst>
                </a:gridCol>
                <a:gridCol w="1958130">
                  <a:extLst>
                    <a:ext uri="{9D8B030D-6E8A-4147-A177-3AD203B41FA5}">
                      <a16:colId xmlns:a16="http://schemas.microsoft.com/office/drawing/2014/main" val="1497323921"/>
                    </a:ext>
                  </a:extLst>
                </a:gridCol>
                <a:gridCol w="1958130">
                  <a:extLst>
                    <a:ext uri="{9D8B030D-6E8A-4147-A177-3AD203B41FA5}">
                      <a16:colId xmlns:a16="http://schemas.microsoft.com/office/drawing/2014/main" val="315118483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Vulnerability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Attack Tools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Access Mode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Results of Attack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Relationship to Safety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6496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Security vulnerability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Tools and methods used for attack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Unauthorized access, use, etc.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System compromise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How security violation results in safety failure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3428926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E22CB2D3-D677-4AFA-BD4D-2692F988970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80881984"/>
                  </p:ext>
                </p:extLst>
              </p:nvPr>
            </p:nvGraphicFramePr>
            <p:xfrm>
              <a:off x="838198" y="3396421"/>
              <a:ext cx="9790650" cy="69989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958130">
                      <a:extLst>
                        <a:ext uri="{9D8B030D-6E8A-4147-A177-3AD203B41FA5}">
                          <a16:colId xmlns:a16="http://schemas.microsoft.com/office/drawing/2014/main" val="1577600102"/>
                        </a:ext>
                      </a:extLst>
                    </a:gridCol>
                    <a:gridCol w="1958130">
                      <a:extLst>
                        <a:ext uri="{9D8B030D-6E8A-4147-A177-3AD203B41FA5}">
                          <a16:colId xmlns:a16="http://schemas.microsoft.com/office/drawing/2014/main" val="2872330835"/>
                        </a:ext>
                      </a:extLst>
                    </a:gridCol>
                    <a:gridCol w="1958130">
                      <a:extLst>
                        <a:ext uri="{9D8B030D-6E8A-4147-A177-3AD203B41FA5}">
                          <a16:colId xmlns:a16="http://schemas.microsoft.com/office/drawing/2014/main" val="1720406537"/>
                        </a:ext>
                      </a:extLst>
                    </a:gridCol>
                    <a:gridCol w="1958130">
                      <a:extLst>
                        <a:ext uri="{9D8B030D-6E8A-4147-A177-3AD203B41FA5}">
                          <a16:colId xmlns:a16="http://schemas.microsoft.com/office/drawing/2014/main" val="2796843070"/>
                        </a:ext>
                      </a:extLst>
                    </a:gridCol>
                    <a:gridCol w="1958130">
                      <a:extLst>
                        <a:ext uri="{9D8B030D-6E8A-4147-A177-3AD203B41FA5}">
                          <a16:colId xmlns:a16="http://schemas.microsoft.com/office/drawing/2014/main" val="4282435911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O</a:t>
                          </a:r>
                          <a:r>
                            <a:rPr lang="en-US" sz="1100" baseline="-25000">
                              <a:effectLst/>
                            </a:rPr>
                            <a:t>f</a:t>
                          </a:r>
                          <a:r>
                            <a:rPr lang="en-US" sz="1100">
                              <a:effectLst/>
                            </a:rPr>
                            <a:t>, O</a:t>
                          </a:r>
                          <a:r>
                            <a:rPr lang="en-US" sz="1100" baseline="-25000">
                              <a:effectLst/>
                            </a:rPr>
                            <a:t>v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Current Process Controls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D</a:t>
                          </a:r>
                          <a:r>
                            <a:rPr lang="en-US" sz="1100" baseline="-25000">
                              <a:effectLst/>
                            </a:rPr>
                            <a:t>f</a:t>
                          </a:r>
                          <a:r>
                            <a:rPr lang="en-US" sz="1100">
                              <a:effectLst/>
                            </a:rPr>
                            <a:t>, D</a:t>
                          </a:r>
                          <a:r>
                            <a:rPr lang="en-US" sz="1100" baseline="-25000">
                              <a:effectLst/>
                            </a:rPr>
                            <a:t>v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TPN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CRIT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8865488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Probability of failure due to occurrence of this failure/vulnerability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Existing means to mitigate failure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Ability to detect cause or failure mode/attack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Threat Priority </a:t>
                          </a:r>
                          <a14:m>
                            <m:oMath xmlns:m="http://schemas.openxmlformats.org/officeDocument/2006/math">
                              <m:r>
                                <a:rPr lang="en-US" sz="1100">
                                  <a:effectLst/>
                                </a:rPr>
                                <m:t>𝑇𝑃𝑁</m:t>
                              </m:r>
                              <m:r>
                                <a:rPr lang="en-US" sz="1100">
                                  <a:effectLst/>
                                </a:rPr>
                                <m:t>= </m:t>
                              </m:r>
                              <m:r>
                                <a:rPr lang="en-US" sz="1100">
                                  <a:effectLst/>
                                </a:rPr>
                                <m:t>𝑅𝑃𝑁</m:t>
                              </m:r>
                              <m:r>
                                <a:rPr lang="en-US" sz="1100">
                                  <a:effectLst/>
                                </a:rPr>
                                <m:t>+</m:t>
                              </m:r>
                              <m:r>
                                <a:rPr lang="en-US" sz="1100">
                                  <a:effectLst/>
                                </a:rPr>
                                <m:t>𝑉𝑃𝑁</m:t>
                              </m:r>
                            </m:oMath>
                          </a14:m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Initial criticality assessment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0302311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E22CB2D3-D677-4AFA-BD4D-2692F988970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80881984"/>
                  </p:ext>
                </p:extLst>
              </p:nvPr>
            </p:nvGraphicFramePr>
            <p:xfrm>
              <a:off x="838198" y="3396421"/>
              <a:ext cx="9790650" cy="69989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958130">
                      <a:extLst>
                        <a:ext uri="{9D8B030D-6E8A-4147-A177-3AD203B41FA5}">
                          <a16:colId xmlns:a16="http://schemas.microsoft.com/office/drawing/2014/main" val="1577600102"/>
                        </a:ext>
                      </a:extLst>
                    </a:gridCol>
                    <a:gridCol w="1958130">
                      <a:extLst>
                        <a:ext uri="{9D8B030D-6E8A-4147-A177-3AD203B41FA5}">
                          <a16:colId xmlns:a16="http://schemas.microsoft.com/office/drawing/2014/main" val="2872330835"/>
                        </a:ext>
                      </a:extLst>
                    </a:gridCol>
                    <a:gridCol w="1958130">
                      <a:extLst>
                        <a:ext uri="{9D8B030D-6E8A-4147-A177-3AD203B41FA5}">
                          <a16:colId xmlns:a16="http://schemas.microsoft.com/office/drawing/2014/main" val="1720406537"/>
                        </a:ext>
                      </a:extLst>
                    </a:gridCol>
                    <a:gridCol w="1958130">
                      <a:extLst>
                        <a:ext uri="{9D8B030D-6E8A-4147-A177-3AD203B41FA5}">
                          <a16:colId xmlns:a16="http://schemas.microsoft.com/office/drawing/2014/main" val="2796843070"/>
                        </a:ext>
                      </a:extLst>
                    </a:gridCol>
                    <a:gridCol w="1958130">
                      <a:extLst>
                        <a:ext uri="{9D8B030D-6E8A-4147-A177-3AD203B41FA5}">
                          <a16:colId xmlns:a16="http://schemas.microsoft.com/office/drawing/2014/main" val="4282435911"/>
                        </a:ext>
                      </a:extLst>
                    </a:gridCol>
                  </a:tblGrid>
                  <a:tr h="170561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O</a:t>
                          </a:r>
                          <a:r>
                            <a:rPr lang="en-US" sz="1100" baseline="-25000">
                              <a:effectLst/>
                            </a:rPr>
                            <a:t>f</a:t>
                          </a:r>
                          <a:r>
                            <a:rPr lang="en-US" sz="1100">
                              <a:effectLst/>
                            </a:rPr>
                            <a:t>, O</a:t>
                          </a:r>
                          <a:r>
                            <a:rPr lang="en-US" sz="1100" baseline="-25000">
                              <a:effectLst/>
                            </a:rPr>
                            <a:t>v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Current Process Controls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D</a:t>
                          </a:r>
                          <a:r>
                            <a:rPr lang="en-US" sz="1100" baseline="-25000">
                              <a:effectLst/>
                            </a:rPr>
                            <a:t>f</a:t>
                          </a:r>
                          <a:r>
                            <a:rPr lang="en-US" sz="1100">
                              <a:effectLst/>
                            </a:rPr>
                            <a:t>, D</a:t>
                          </a:r>
                          <a:r>
                            <a:rPr lang="en-US" sz="1100" baseline="-25000">
                              <a:effectLst/>
                            </a:rPr>
                            <a:t>v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TPN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CRIT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88654888"/>
                      </a:ext>
                    </a:extLst>
                  </a:tr>
                  <a:tr h="529336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Probability of failure due to occurrence of this failure/vulnerability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Existing means to mitigate failure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Ability to detect cause or failure mode/attack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99689" t="-40230" r="-100932" b="-172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Initial criticality assessment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103023114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4CFAAD5-5FB2-4400-B8F2-B21202F36F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88489"/>
              </p:ext>
            </p:extLst>
          </p:nvPr>
        </p:nvGraphicFramePr>
        <p:xfrm>
          <a:off x="838198" y="4317889"/>
          <a:ext cx="3926750" cy="6998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3375">
                  <a:extLst>
                    <a:ext uri="{9D8B030D-6E8A-4147-A177-3AD203B41FA5}">
                      <a16:colId xmlns:a16="http://schemas.microsoft.com/office/drawing/2014/main" val="1242283398"/>
                    </a:ext>
                  </a:extLst>
                </a:gridCol>
                <a:gridCol w="1963375">
                  <a:extLst>
                    <a:ext uri="{9D8B030D-6E8A-4147-A177-3AD203B41FA5}">
                      <a16:colId xmlns:a16="http://schemas.microsoft.com/office/drawing/2014/main" val="42477752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Recommended Action(s)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Responsible Party and Target Completion Date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408675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Actions to take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Who is responsible, when task should be finished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0368037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16C271F-FFA5-40AE-BF51-AC27D02795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099916"/>
              </p:ext>
            </p:extLst>
          </p:nvPr>
        </p:nvGraphicFramePr>
        <p:xfrm>
          <a:off x="838198" y="5118290"/>
          <a:ext cx="9790651" cy="520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5585">
                  <a:extLst>
                    <a:ext uri="{9D8B030D-6E8A-4147-A177-3AD203B41FA5}">
                      <a16:colId xmlns:a16="http://schemas.microsoft.com/office/drawing/2014/main" val="732271269"/>
                    </a:ext>
                  </a:extLst>
                </a:gridCol>
                <a:gridCol w="1715374">
                  <a:extLst>
                    <a:ext uri="{9D8B030D-6E8A-4147-A177-3AD203B41FA5}">
                      <a16:colId xmlns:a16="http://schemas.microsoft.com/office/drawing/2014/main" val="3519678877"/>
                    </a:ext>
                  </a:extLst>
                </a:gridCol>
                <a:gridCol w="1184425">
                  <a:extLst>
                    <a:ext uri="{9D8B030D-6E8A-4147-A177-3AD203B41FA5}">
                      <a16:colId xmlns:a16="http://schemas.microsoft.com/office/drawing/2014/main" val="2320543835"/>
                    </a:ext>
                  </a:extLst>
                </a:gridCol>
                <a:gridCol w="1448623">
                  <a:extLst>
                    <a:ext uri="{9D8B030D-6E8A-4147-A177-3AD203B41FA5}">
                      <a16:colId xmlns:a16="http://schemas.microsoft.com/office/drawing/2014/main" val="2294467646"/>
                    </a:ext>
                  </a:extLst>
                </a:gridCol>
                <a:gridCol w="1822585">
                  <a:extLst>
                    <a:ext uri="{9D8B030D-6E8A-4147-A177-3AD203B41FA5}">
                      <a16:colId xmlns:a16="http://schemas.microsoft.com/office/drawing/2014/main" val="2510282499"/>
                    </a:ext>
                  </a:extLst>
                </a:gridCol>
                <a:gridCol w="1894059">
                  <a:extLst>
                    <a:ext uri="{9D8B030D-6E8A-4147-A177-3AD203B41FA5}">
                      <a16:colId xmlns:a16="http://schemas.microsoft.com/office/drawing/2014/main" val="368322419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Action Taken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</a:t>
                      </a:r>
                      <a:r>
                        <a:rPr lang="en-US" sz="1100" baseline="-25000" dirty="0">
                          <a:effectLst/>
                        </a:rPr>
                        <a:t>f</a:t>
                      </a:r>
                      <a:r>
                        <a:rPr lang="en-US" sz="1100" dirty="0">
                          <a:effectLst/>
                        </a:rPr>
                        <a:t>, </a:t>
                      </a:r>
                      <a:r>
                        <a:rPr lang="en-US" sz="1100" dirty="0" err="1">
                          <a:effectLst/>
                        </a:rPr>
                        <a:t>S</a:t>
                      </a:r>
                      <a:r>
                        <a:rPr lang="en-US" sz="1100" baseline="-25000" dirty="0" err="1">
                          <a:effectLst/>
                        </a:rPr>
                        <a:t>v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</a:t>
                      </a:r>
                      <a:r>
                        <a:rPr lang="en-US" sz="1100" baseline="-25000" dirty="0">
                          <a:effectLst/>
                        </a:rPr>
                        <a:t>f</a:t>
                      </a:r>
                      <a:r>
                        <a:rPr lang="en-US" sz="1100" dirty="0">
                          <a:effectLst/>
                        </a:rPr>
                        <a:t>, </a:t>
                      </a:r>
                      <a:r>
                        <a:rPr lang="en-US" sz="1100" dirty="0" err="1">
                          <a:effectLst/>
                        </a:rPr>
                        <a:t>O</a:t>
                      </a:r>
                      <a:r>
                        <a:rPr lang="en-US" sz="1100" baseline="-25000" dirty="0" err="1">
                          <a:effectLst/>
                        </a:rPr>
                        <a:t>v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</a:t>
                      </a:r>
                      <a:r>
                        <a:rPr lang="en-US" sz="1100" baseline="-25000" dirty="0">
                          <a:effectLst/>
                        </a:rPr>
                        <a:t>f</a:t>
                      </a:r>
                      <a:r>
                        <a:rPr lang="en-US" sz="1100" dirty="0">
                          <a:effectLst/>
                        </a:rPr>
                        <a:t>, </a:t>
                      </a:r>
                      <a:r>
                        <a:rPr lang="en-US" sz="1100" dirty="0" err="1">
                          <a:effectLst/>
                        </a:rPr>
                        <a:t>D</a:t>
                      </a:r>
                      <a:r>
                        <a:rPr lang="en-US" sz="1100" baseline="-25000" dirty="0" err="1">
                          <a:effectLst/>
                        </a:rPr>
                        <a:t>v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TPN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47946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How issue was resolved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Final failure, vulnerability severity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Final occurrency probabilities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Final detection abilities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Final Threat Priority Number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Final threat assessment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62658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7605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3EEFF-C1BB-46BF-9927-BE43DDF8A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Cyber-physical kill chain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E4125-3517-482E-9ADE-12B9A9EAF6B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Reconnaissance identifies both physical and cyber targets. Attack development can take into account safety risks that could be exploited.</a:t>
            </a:r>
          </a:p>
          <a:p>
            <a:pPr lvl="0"/>
            <a:r>
              <a:rPr lang="en-US" dirty="0"/>
              <a:t>Weaponization may in some cases make use of physical properties of the system to deliver an attack.</a:t>
            </a:r>
          </a:p>
          <a:p>
            <a:pPr lvl="0"/>
            <a:r>
              <a:rPr lang="en-US" dirty="0"/>
              <a:t>Delivery may or may not depend on physical access. In some cases, delivery may involve interfering with physical objects (attempted theft of a BMW automobile proceeded over two days [Roo18]).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3F1F735-49DF-4A12-B902-BB4CE6BB71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Exploitation may make use of a combination of cyber and physical methods.</a:t>
            </a:r>
          </a:p>
          <a:p>
            <a:pPr lvl="0"/>
            <a:r>
              <a:rPr lang="en-US" dirty="0"/>
              <a:t>Installation may provide a persistent presence or a presence over a limited time span. Installation may also include methods, such as replay, to hide the attack.</a:t>
            </a:r>
          </a:p>
          <a:p>
            <a:pPr lvl="0"/>
            <a:r>
              <a:rPr lang="en-US" dirty="0"/>
              <a:t>Command and control may allow the attacker to remotely assess physical damage and update the direction of the attack.</a:t>
            </a:r>
          </a:p>
          <a:p>
            <a:pPr lvl="0"/>
            <a:r>
              <a:rPr lang="en-US" dirty="0"/>
              <a:t>Actions related to safety and security include the security actions of detect, deny, disrupt, degrade, deceive, destroy as well as the safety actions of detect, mitigate.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2A0DA8-41FE-41C7-9DBE-A09916DF3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682915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1F987-41C7-4D48-A624-14D06EFFE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accident reporting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B2871D-94EA-4D45-8C99-E670BC3026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The Department of Energy maintains several databases, including Safety Basis Information System (SBIS). The Department operates a process to identify Suspect/Counterfeit and Defective Items.</a:t>
            </a:r>
          </a:p>
          <a:p>
            <a:pPr lvl="0"/>
            <a:r>
              <a:rPr lang="en-US" dirty="0"/>
              <a:t>The Federal Aviation Administration maintains an accident and incident database (</a:t>
            </a:r>
            <a:r>
              <a:rPr lang="en-US" u="sng" dirty="0">
                <a:hlinkClick r:id="rId2"/>
              </a:rPr>
              <a:t>https://www.faa.gov/data_research/accident_incident/</a:t>
            </a:r>
            <a:r>
              <a:rPr lang="en-US" dirty="0"/>
              <a:t>).</a:t>
            </a:r>
          </a:p>
          <a:p>
            <a:pPr lvl="0"/>
            <a:r>
              <a:rPr lang="en-US" dirty="0"/>
              <a:t>The National Transportation Safety Board (NTSB) provides a database on accident reports on various transportation modes (</a:t>
            </a:r>
            <a:r>
              <a:rPr lang="en-US" u="sng" dirty="0">
                <a:hlinkClick r:id="rId3"/>
              </a:rPr>
              <a:t>https://www.ntsb.gov/investigations/AccidentReports/Pages/AccidentReports.aspx</a:t>
            </a:r>
            <a:r>
              <a:rPr lang="en-US" dirty="0"/>
              <a:t>) and a database specific to aviation accidents (</a:t>
            </a:r>
            <a:r>
              <a:rPr lang="en-US" u="sng" dirty="0"/>
              <a:t>https://www.ntsb.gov/_layouts/ntsb.aviation/index.aspx</a:t>
            </a:r>
            <a:r>
              <a:rPr lang="en-US" dirty="0"/>
              <a:t>).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5889C6-9DFB-4FDE-B233-26EF32F16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304488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1476</Words>
  <Application>Microsoft Office PowerPoint</Application>
  <PresentationFormat>Widescreen</PresentationFormat>
  <Paragraphs>205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 Theme</vt:lpstr>
      <vt:lpstr>Threats and Threat Analysis</vt:lpstr>
      <vt:lpstr>Vulnerabilities</vt:lpstr>
      <vt:lpstr>Security threats</vt:lpstr>
      <vt:lpstr>Compound threats</vt:lpstr>
      <vt:lpstr>Threat analysis models</vt:lpstr>
      <vt:lpstr>Functional Hazard Analysis Worksheet</vt:lpstr>
      <vt:lpstr>Failure Mode Effects Analysis worksheet for threats</vt:lpstr>
      <vt:lpstr>Cyber-physical kill chain</vt:lpstr>
      <vt:lpstr>Safety accident reporting</vt:lpstr>
      <vt:lpstr>Example NTSB crash report</vt:lpstr>
      <vt:lpstr>Software vulnerability databases</vt:lpstr>
      <vt:lpstr>Example CVE entry</vt:lpstr>
      <vt:lpstr>Improper authorization threats</vt:lpstr>
      <vt:lpstr>Iterative threat analysis</vt:lpstr>
      <vt:lpstr>Architecture phase</vt:lpstr>
      <vt:lpstr>Threat mitigation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Safety and Security Landscape</dc:title>
  <dc:creator>USer</dc:creator>
  <cp:lastModifiedBy>USer</cp:lastModifiedBy>
  <cp:revision>36</cp:revision>
  <dcterms:created xsi:type="dcterms:W3CDTF">2019-06-12T23:56:28Z</dcterms:created>
  <dcterms:modified xsi:type="dcterms:W3CDTF">2019-06-13T21:19:07Z</dcterms:modified>
</cp:coreProperties>
</file>